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Open Sans Bold" charset="1" panose="020B0806030504020204"/>
      <p:regular r:id="rId16"/>
    </p:embeddedFont>
    <p:embeddedFont>
      <p:font typeface="Playfair Display Bold" charset="1" panose="00000000000000000000"/>
      <p:regular r:id="rId17"/>
    </p:embeddedFont>
    <p:embeddedFont>
      <p:font typeface="Open Sans Light" charset="1" panose="020B0306030504020204"/>
      <p:regular r:id="rId18"/>
    </p:embeddedFont>
    <p:embeddedFont>
      <p:font typeface="Open Sans" charset="1" panose="020B0606030504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028" r="0" b="-8202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30965" y="8416753"/>
            <a:ext cx="17826071" cy="1397344"/>
            <a:chOff x="0" y="0"/>
            <a:chExt cx="5112231" cy="40073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112231" cy="400736"/>
            </a:xfrm>
            <a:custGeom>
              <a:avLst/>
              <a:gdLst/>
              <a:ahLst/>
              <a:cxnLst/>
              <a:rect r="r" b="b" t="t" l="l"/>
              <a:pathLst>
                <a:path h="400736" w="5112231">
                  <a:moveTo>
                    <a:pt x="4777" y="0"/>
                  </a:moveTo>
                  <a:lnTo>
                    <a:pt x="5107454" y="0"/>
                  </a:lnTo>
                  <a:cubicBezTo>
                    <a:pt x="5110092" y="0"/>
                    <a:pt x="5112231" y="2139"/>
                    <a:pt x="5112231" y="4777"/>
                  </a:cubicBezTo>
                  <a:lnTo>
                    <a:pt x="5112231" y="395958"/>
                  </a:lnTo>
                  <a:cubicBezTo>
                    <a:pt x="5112231" y="397225"/>
                    <a:pt x="5111728" y="398441"/>
                    <a:pt x="5110832" y="399337"/>
                  </a:cubicBezTo>
                  <a:cubicBezTo>
                    <a:pt x="5109936" y="400232"/>
                    <a:pt x="5108721" y="400736"/>
                    <a:pt x="5107454" y="400736"/>
                  </a:cubicBezTo>
                  <a:lnTo>
                    <a:pt x="4777" y="400736"/>
                  </a:lnTo>
                  <a:cubicBezTo>
                    <a:pt x="2139" y="400736"/>
                    <a:pt x="0" y="398597"/>
                    <a:pt x="0" y="395958"/>
                  </a:cubicBezTo>
                  <a:lnTo>
                    <a:pt x="0" y="4777"/>
                  </a:lnTo>
                  <a:cubicBezTo>
                    <a:pt x="0" y="3510"/>
                    <a:pt x="503" y="2295"/>
                    <a:pt x="1399" y="1399"/>
                  </a:cubicBezTo>
                  <a:cubicBezTo>
                    <a:pt x="2295" y="503"/>
                    <a:pt x="3510" y="0"/>
                    <a:pt x="4777" y="0"/>
                  </a:cubicBezTo>
                  <a:close/>
                </a:path>
              </a:pathLst>
            </a:custGeom>
            <a:solidFill>
              <a:srgbClr val="A67C5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5112231" cy="4483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39"/>
                </a:lnSpc>
              </a:pPr>
              <a:r>
                <a:rPr lang="en-US" b="true" sz="3099" spc="154">
                  <a:solidFill>
                    <a:srgbClr val="F4EDE1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Iván Saucedo, Geovany Arenas, Angel Castillo, Fernanda Guerrero, Yahmir Antuna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591456" y="3023204"/>
            <a:ext cx="5446529" cy="3313171"/>
          </a:xfrm>
          <a:custGeom>
            <a:avLst/>
            <a:gdLst/>
            <a:ahLst/>
            <a:cxnLst/>
            <a:rect r="r" b="b" t="t" l="l"/>
            <a:pathLst>
              <a:path h="3313171" w="5446529">
                <a:moveTo>
                  <a:pt x="0" y="0"/>
                </a:moveTo>
                <a:lnTo>
                  <a:pt x="5446529" y="0"/>
                </a:lnTo>
                <a:lnTo>
                  <a:pt x="5446529" y="3313171"/>
                </a:lnTo>
                <a:lnTo>
                  <a:pt x="0" y="33131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214691" y="265779"/>
            <a:ext cx="5215484" cy="5215484"/>
          </a:xfrm>
          <a:custGeom>
            <a:avLst/>
            <a:gdLst/>
            <a:ahLst/>
            <a:cxnLst/>
            <a:rect r="r" b="b" t="t" l="l"/>
            <a:pathLst>
              <a:path h="5215484" w="5215484">
                <a:moveTo>
                  <a:pt x="0" y="0"/>
                </a:moveTo>
                <a:lnTo>
                  <a:pt x="5215484" y="0"/>
                </a:lnTo>
                <a:lnTo>
                  <a:pt x="5215484" y="5215485"/>
                </a:lnTo>
                <a:lnTo>
                  <a:pt x="0" y="52154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47625" y="2268196"/>
            <a:ext cx="5750608" cy="5750608"/>
          </a:xfrm>
          <a:custGeom>
            <a:avLst/>
            <a:gdLst/>
            <a:ahLst/>
            <a:cxnLst/>
            <a:rect r="r" b="b" t="t" l="l"/>
            <a:pathLst>
              <a:path h="5750608" w="5750608">
                <a:moveTo>
                  <a:pt x="0" y="0"/>
                </a:moveTo>
                <a:lnTo>
                  <a:pt x="5750608" y="0"/>
                </a:lnTo>
                <a:lnTo>
                  <a:pt x="5750608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831458" y="5138364"/>
            <a:ext cx="6625084" cy="3060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023"/>
              </a:lnSpc>
              <a:spcBef>
                <a:spcPct val="0"/>
              </a:spcBef>
            </a:pPr>
            <a:r>
              <a:rPr lang="en-US" b="true" sz="17873" spc="178">
                <a:solidFill>
                  <a:srgbClr val="A67C5E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MAPP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028" r="0" b="-8202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64426" y="401834"/>
            <a:ext cx="17359149" cy="9483332"/>
            <a:chOff x="0" y="0"/>
            <a:chExt cx="23145532" cy="12644442"/>
          </a:xfrm>
        </p:grpSpPr>
        <p:sp>
          <p:nvSpPr>
            <p:cNvPr name="Freeform 4" id="4"/>
            <p:cNvSpPr/>
            <p:nvPr/>
          </p:nvSpPr>
          <p:spPr>
            <a:xfrm flipH="false" flipV="false" rot="5400000">
              <a:off x="-3131141" y="3131141"/>
              <a:ext cx="12631742" cy="6369461"/>
            </a:xfrm>
            <a:custGeom>
              <a:avLst/>
              <a:gdLst/>
              <a:ahLst/>
              <a:cxnLst/>
              <a:rect r="r" b="b" t="t" l="l"/>
              <a:pathLst>
                <a:path h="6369461" w="12631742">
                  <a:moveTo>
                    <a:pt x="0" y="0"/>
                  </a:moveTo>
                  <a:lnTo>
                    <a:pt x="12631743" y="0"/>
                  </a:lnTo>
                  <a:lnTo>
                    <a:pt x="12631743" y="6369461"/>
                  </a:lnTo>
                  <a:lnTo>
                    <a:pt x="0" y="63694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-196549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5400000">
              <a:off x="12519056" y="2017966"/>
              <a:ext cx="12631742" cy="8621210"/>
            </a:xfrm>
            <a:custGeom>
              <a:avLst/>
              <a:gdLst/>
              <a:ahLst/>
              <a:cxnLst/>
              <a:rect r="r" b="b" t="t" l="l"/>
              <a:pathLst>
                <a:path h="8621210" w="12631742">
                  <a:moveTo>
                    <a:pt x="0" y="0"/>
                  </a:moveTo>
                  <a:lnTo>
                    <a:pt x="12631742" y="0"/>
                  </a:lnTo>
                  <a:lnTo>
                    <a:pt x="12631742" y="8621210"/>
                  </a:lnTo>
                  <a:lnTo>
                    <a:pt x="0" y="86212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-119094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-5400000">
              <a:off x="4375493" y="1796505"/>
              <a:ext cx="12631742" cy="9064133"/>
            </a:xfrm>
            <a:custGeom>
              <a:avLst/>
              <a:gdLst/>
              <a:ahLst/>
              <a:cxnLst/>
              <a:rect r="r" b="b" t="t" l="l"/>
              <a:pathLst>
                <a:path h="9064133" w="12631742">
                  <a:moveTo>
                    <a:pt x="0" y="0"/>
                  </a:moveTo>
                  <a:lnTo>
                    <a:pt x="12631742" y="0"/>
                  </a:lnTo>
                  <a:lnTo>
                    <a:pt x="12631742" y="9064133"/>
                  </a:lnTo>
                  <a:lnTo>
                    <a:pt x="0" y="90641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-43257" r="0" b="-65131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2431671" y="1161375"/>
            <a:ext cx="14128069" cy="8229600"/>
          </a:xfrm>
          <a:custGeom>
            <a:avLst/>
            <a:gdLst/>
            <a:ahLst/>
            <a:cxnLst/>
            <a:rect r="r" b="b" t="t" l="l"/>
            <a:pathLst>
              <a:path h="8229600" w="14128069">
                <a:moveTo>
                  <a:pt x="0" y="0"/>
                </a:moveTo>
                <a:lnTo>
                  <a:pt x="14128069" y="0"/>
                </a:lnTo>
                <a:lnTo>
                  <a:pt x="1412806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986200" y="1176835"/>
            <a:ext cx="14620761" cy="2039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47"/>
              </a:lnSpc>
              <a:spcBef>
                <a:spcPct val="0"/>
              </a:spcBef>
            </a:pPr>
            <a:r>
              <a:rPr lang="en-US" b="true" sz="11962" spc="119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¡GRACIAS!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028" r="0" b="-8202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147722" y="3129575"/>
            <a:ext cx="5755443" cy="5755443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12500" t="0" r="-1250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3319968" y="328872"/>
            <a:ext cx="12111416" cy="1688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28"/>
              </a:lnSpc>
              <a:spcBef>
                <a:spcPct val="0"/>
              </a:spcBef>
            </a:pPr>
            <a:r>
              <a:rPr lang="en-US" b="true" sz="8020" spc="80">
                <a:solidFill>
                  <a:srgbClr val="32292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TURISMO EN DURANGO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186797"/>
            <a:ext cx="4303322" cy="344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64"/>
              </a:lnSpc>
            </a:pPr>
            <a:r>
              <a:rPr lang="en-US" sz="4072" spc="203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Aportación de 9% del producto interno bruto a Durango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117097" y="3977922"/>
            <a:ext cx="4303322" cy="344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64"/>
              </a:lnSpc>
            </a:pPr>
            <a:r>
              <a:rPr lang="en-US" sz="4072" spc="203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Destino de calidad mundial, segura y sustentable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028" r="0" b="-82028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514350" y="2625213"/>
          <a:ext cx="17259300" cy="6998177"/>
        </p:xfrm>
        <a:graphic>
          <a:graphicData uri="http://schemas.openxmlformats.org/drawingml/2006/table">
            <a:tbl>
              <a:tblPr/>
              <a:tblGrid>
                <a:gridCol w="3833668"/>
                <a:gridCol w="5006114"/>
                <a:gridCol w="4852568"/>
                <a:gridCol w="3566950"/>
              </a:tblGrid>
              <a:tr h="10510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FORTALEZAS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EDE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OPORTUNIDADES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EDE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 b="true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DEBILIDADES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EDE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 b="true">
                          <a:solidFill>
                            <a:srgbClr val="000000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AMENAZAS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EDE1"/>
                    </a:solidFill>
                  </a:tcPr>
                </a:tc>
              </a:tr>
              <a:tr h="5947171">
                <a:tc>
                  <a:txBody>
                    <a:bodyPr anchor="t" rtlCol="false"/>
                    <a:lstStyle/>
                    <a:p>
                      <a:pPr algn="l" marL="496567" indent="-248284" lvl="1">
                        <a:lnSpc>
                          <a:spcPts val="321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Ubicación geográfica estratégica.</a:t>
                      </a:r>
                      <a:endParaRPr lang="en-US" sz="1100"/>
                    </a:p>
                    <a:p>
                      <a:pPr algn="l" marL="496567" indent="-248284" lvl="1">
                        <a:lnSpc>
                          <a:spcPts val="3219"/>
                        </a:lnSpc>
                        <a:buFont typeface="Arial"/>
                        <a:buChar char="•"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Historia, cultura y cinematografía.</a:t>
                      </a:r>
                    </a:p>
                    <a:p>
                      <a:pPr algn="l" marL="496567" indent="-248284" lvl="1">
                        <a:lnSpc>
                          <a:spcPts val="3219"/>
                        </a:lnSpc>
                        <a:buFont typeface="Arial"/>
                        <a:buChar char="•"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Hotelería de calidad.</a:t>
                      </a:r>
                    </a:p>
                    <a:p>
                      <a:pPr algn="l" marL="496567" indent="-248284" lvl="1">
                        <a:lnSpc>
                          <a:spcPts val="3219"/>
                        </a:lnSpc>
                        <a:buFont typeface="Arial"/>
                        <a:buChar char="•"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Sitios naturales y arqueológicos. Infraestructura turística desarrollada.</a:t>
                      </a:r>
                    </a:p>
                    <a:p>
                      <a:pPr algn="l" marL="496567" indent="-248284" lvl="1">
                        <a:lnSpc>
                          <a:spcPts val="3219"/>
                        </a:lnSpc>
                        <a:buFont typeface="Arial"/>
                        <a:buChar char="•"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Pueblos mágicos.</a:t>
                      </a:r>
                    </a:p>
                    <a:p>
                      <a:pPr algn="l" marL="496567" indent="-248284" lvl="1">
                        <a:lnSpc>
                          <a:spcPts val="3219"/>
                        </a:lnSpc>
                        <a:buFont typeface="Arial"/>
                        <a:buChar char="•"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Mercado potencial.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EDE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74978" indent="-237489" lvl="1">
                        <a:lnSpc>
                          <a:spcPts val="307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Posibilidad de crecimiento turístico (acuerdos con EE.UU. y Canadá).</a:t>
                      </a:r>
                      <a:endParaRPr lang="en-US" sz="1100"/>
                    </a:p>
                    <a:p>
                      <a:pPr algn="l" marL="474978" indent="-237489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Apoyo federal (rutas turísticas)</a:t>
                      </a:r>
                    </a:p>
                    <a:p>
                      <a:pPr algn="l" marL="474978" indent="-237489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Inclusión de nuevas zonas (Pueblos Mágicos)</a:t>
                      </a:r>
                    </a:p>
                    <a:p>
                      <a:pPr algn="l" marL="474978" indent="-237489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Desarrollo de la Ruta del Mezcal</a:t>
                      </a:r>
                    </a:p>
                    <a:p>
                      <a:pPr algn="l" marL="474978" indent="-237489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Promoción del ecoturismo</a:t>
                      </a:r>
                    </a:p>
                    <a:p>
                      <a:pPr algn="l" marL="474978" indent="-237489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Profesionalización de imagen a servicios turísticos entre sectores público y privado.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EDE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18157" indent="-259078" lvl="1">
                        <a:lnSpc>
                          <a:spcPts val="335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Conectividad aérea y terrestre con altos costos de transporte y baja frecuencia de vuelos.</a:t>
                      </a:r>
                      <a:endParaRPr lang="en-US" sz="1100"/>
                    </a:p>
                    <a:p>
                      <a:pPr algn="l" marL="518157" indent="-259078" lvl="1">
                        <a:lnSpc>
                          <a:spcPts val="3359"/>
                        </a:lnSpc>
                        <a:buFont typeface="Arial"/>
                        <a:buChar char="•"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Infraestructura insuficiente e inversión limitada.</a:t>
                      </a:r>
                    </a:p>
                    <a:p>
                      <a:pPr algn="l" marL="518157" indent="-259078" lvl="1">
                        <a:lnSpc>
                          <a:spcPts val="3359"/>
                        </a:lnSpc>
                        <a:buFont typeface="Arial"/>
                        <a:buChar char="•"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Falta de paquetes turísticos</a:t>
                      </a:r>
                    </a:p>
                    <a:p>
                      <a:pPr algn="l" marL="518157" indent="-259078" lvl="1">
                        <a:lnSpc>
                          <a:spcPts val="3359"/>
                        </a:lnSpc>
                        <a:buFont typeface="Arial"/>
                        <a:buChar char="•"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Escasa promoción de áreas naturales protegidas</a:t>
                      </a:r>
                    </a:p>
                    <a:p>
                      <a:pPr algn="l" marL="518157" indent="-259078" lvl="1">
                        <a:lnSpc>
                          <a:spcPts val="3359"/>
                        </a:lnSpc>
                        <a:buFont typeface="Arial"/>
                        <a:buChar char="•"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Falta de esquemas de financiamiento.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EDE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Cambios políticos</a:t>
                      </a:r>
                      <a:endParaRPr lang="en-US" sz="1100"/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Disminución de apoyos federales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Competencia con estados vecinos.</a:t>
                      </a:r>
                    </a:p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Inestabilidad y falta de enfoque estratégico ante apoyos durante elecciones.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EDE1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2482795" y="106148"/>
            <a:ext cx="12960460" cy="1721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68"/>
              </a:lnSpc>
              <a:spcBef>
                <a:spcPct val="0"/>
              </a:spcBef>
            </a:pPr>
            <a:r>
              <a:rPr lang="en-US" b="true" sz="6263" spc="62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SECTOR TURISMO EN DURANGO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813333" y="1263576"/>
            <a:ext cx="2299385" cy="1099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68"/>
              </a:lnSpc>
              <a:spcBef>
                <a:spcPct val="0"/>
              </a:spcBef>
            </a:pPr>
            <a:r>
              <a:rPr lang="en-US" b="true" sz="6263" spc="62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FODA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028" r="0" b="-8202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266278" y="2920700"/>
            <a:ext cx="5755443" cy="5755443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48178" t="0" r="-26875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4580384" y="485529"/>
            <a:ext cx="9127232" cy="2053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28"/>
              </a:lnSpc>
              <a:spcBef>
                <a:spcPct val="0"/>
              </a:spcBef>
            </a:pPr>
            <a:r>
              <a:rPr lang="en-US" b="true" sz="8020" spc="80">
                <a:solidFill>
                  <a:srgbClr val="32292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PROBLEMÁTICAS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28183" y="3761091"/>
            <a:ext cx="5373809" cy="344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79262" indent="-439631" lvl="1">
              <a:lnSpc>
                <a:spcPts val="6964"/>
              </a:lnSpc>
              <a:buFont typeface="Arial"/>
              <a:buChar char="•"/>
            </a:pPr>
            <a:r>
              <a:rPr lang="en-US" sz="4072" spc="203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Complicación foránea para encontrar lugares turísticos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940300" y="4199182"/>
            <a:ext cx="4982168" cy="2564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79262" indent="-439631" lvl="1">
              <a:lnSpc>
                <a:spcPts val="6964"/>
              </a:lnSpc>
              <a:buFont typeface="Arial"/>
              <a:buChar char="•"/>
            </a:pPr>
            <a:r>
              <a:rPr lang="en-US" sz="4072" spc="203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Dificultad para asesoramiento turístico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028" r="0" b="-8202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750689"/>
            <a:ext cx="7463835" cy="6069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79262" indent="-439631" lvl="1">
              <a:lnSpc>
                <a:spcPts val="6964"/>
              </a:lnSpc>
              <a:buFont typeface="Arial"/>
              <a:buChar char="•"/>
            </a:pPr>
            <a:r>
              <a:rPr lang="en-US" sz="4072" spc="203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Escasa visibilidad y accesibilidad de atractivos turísticos.</a:t>
            </a:r>
          </a:p>
          <a:p>
            <a:pPr algn="l" marL="879262" indent="-439631" lvl="1">
              <a:lnSpc>
                <a:spcPts val="6964"/>
              </a:lnSpc>
              <a:buFont typeface="Arial"/>
              <a:buChar char="•"/>
            </a:pPr>
            <a:r>
              <a:rPr lang="en-US" sz="4072" spc="203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Falta de señalización o lugares están subdesarrollados o no actualizados.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154042" y="3188780"/>
            <a:ext cx="7470790" cy="5193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79262" indent="-439631" lvl="1">
              <a:lnSpc>
                <a:spcPts val="6964"/>
              </a:lnSpc>
              <a:buFont typeface="Arial"/>
              <a:buChar char="•"/>
            </a:pPr>
            <a:r>
              <a:rPr lang="en-US" sz="4072" spc="203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Dificultad para obtener información confiable y útil sobre rutas y lugares de interés</a:t>
            </a:r>
          </a:p>
          <a:p>
            <a:pPr algn="l" marL="879262" indent="-439631" lvl="1">
              <a:lnSpc>
                <a:spcPts val="6964"/>
              </a:lnSpc>
              <a:buFont typeface="Arial"/>
              <a:buChar char="•"/>
            </a:pPr>
            <a:r>
              <a:rPr lang="en-US" sz="4072" spc="203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Desaprovechamiento potencial del destino.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65924" y="368879"/>
            <a:ext cx="15893376" cy="1186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88"/>
              </a:lnSpc>
              <a:spcBef>
                <a:spcPct val="0"/>
              </a:spcBef>
            </a:pPr>
            <a:r>
              <a:rPr lang="en-US" b="true" sz="6920" spc="69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DESARROLLO DE PROBLEMÁTICAS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028" r="0" b="-8202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16617" y="6198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13637835" y="6198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13637835" y="5680101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400000">
            <a:off x="716617" y="5680101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90271" y="3457284"/>
            <a:ext cx="5482292" cy="5482292"/>
          </a:xfrm>
          <a:custGeom>
            <a:avLst/>
            <a:gdLst/>
            <a:ahLst/>
            <a:cxnLst/>
            <a:rect r="r" b="b" t="t" l="l"/>
            <a:pathLst>
              <a:path h="5482292" w="5482292">
                <a:moveTo>
                  <a:pt x="0" y="0"/>
                </a:moveTo>
                <a:lnTo>
                  <a:pt x="5482292" y="0"/>
                </a:lnTo>
                <a:lnTo>
                  <a:pt x="5482292" y="5482292"/>
                </a:lnTo>
                <a:lnTo>
                  <a:pt x="0" y="54822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76156" y="771525"/>
            <a:ext cx="14135689" cy="2248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39"/>
              </a:lnSpc>
              <a:spcBef>
                <a:spcPct val="0"/>
              </a:spcBef>
            </a:pPr>
            <a:r>
              <a:rPr lang="en-US" b="true" sz="13099" spc="13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PROYECTO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30687" y="3657661"/>
            <a:ext cx="7067844" cy="4862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57"/>
              </a:lnSpc>
            </a:pPr>
            <a:r>
              <a:rPr lang="en-US" sz="4595" spc="229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</a:t>
            </a:r>
            <a:r>
              <a:rPr lang="en-US" sz="4595" spc="229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plicación web que utilice inteligencia artificial para facilitar la búsqueda de lugares turísticos.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028" r="0" b="-8202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144199" y="1250811"/>
            <a:ext cx="5480646" cy="8195358"/>
          </a:xfrm>
          <a:custGeom>
            <a:avLst/>
            <a:gdLst/>
            <a:ahLst/>
            <a:cxnLst/>
            <a:rect r="r" b="b" t="t" l="l"/>
            <a:pathLst>
              <a:path h="8195358" w="5480646">
                <a:moveTo>
                  <a:pt x="0" y="0"/>
                </a:moveTo>
                <a:lnTo>
                  <a:pt x="5480646" y="0"/>
                </a:lnTo>
                <a:lnTo>
                  <a:pt x="5480646" y="8195359"/>
                </a:lnTo>
                <a:lnTo>
                  <a:pt x="0" y="81953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96436" y="1038225"/>
            <a:ext cx="9352032" cy="1922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25"/>
              </a:lnSpc>
            </a:pPr>
            <a:r>
              <a:rPr lang="en-US" b="true" sz="6407" spc="64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OBJETIVO DE NUESTRO PROYECTO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39810" y="4290382"/>
            <a:ext cx="8065284" cy="4253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45"/>
              </a:lnSpc>
            </a:pPr>
            <a:r>
              <a:rPr lang="en-US" sz="3866" spc="193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Hacer que los usuarios encuentren en nuestra aplicación la facilidad de buscar nuevos y conocidos entornos turísticos de una forma rápida y eficaz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263701" y="1568822"/>
            <a:ext cx="1241642" cy="7321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09"/>
              </a:lnSpc>
            </a:pPr>
            <a:r>
              <a:rPr lang="en-US" b="true" sz="10435" spc="104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M</a:t>
            </a:r>
          </a:p>
          <a:p>
            <a:pPr algn="ctr">
              <a:lnSpc>
                <a:spcPts val="14609"/>
              </a:lnSpc>
            </a:pPr>
            <a:r>
              <a:rPr lang="en-US" b="true" sz="10435" spc="104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A</a:t>
            </a:r>
          </a:p>
          <a:p>
            <a:pPr algn="ctr">
              <a:lnSpc>
                <a:spcPts val="14609"/>
              </a:lnSpc>
            </a:pPr>
            <a:r>
              <a:rPr lang="en-US" b="true" sz="10435" spc="104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</a:t>
            </a:r>
          </a:p>
          <a:p>
            <a:pPr algn="ctr">
              <a:lnSpc>
                <a:spcPts val="14609"/>
              </a:lnSpc>
              <a:spcBef>
                <a:spcPct val="0"/>
              </a:spcBef>
            </a:pPr>
            <a:r>
              <a:rPr lang="en-US" b="true" sz="10435" spc="104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028" r="0" b="-8202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64426" y="401834"/>
            <a:ext cx="17359149" cy="9483332"/>
            <a:chOff x="0" y="0"/>
            <a:chExt cx="23145532" cy="12644442"/>
          </a:xfrm>
        </p:grpSpPr>
        <p:sp>
          <p:nvSpPr>
            <p:cNvPr name="Freeform 4" id="4"/>
            <p:cNvSpPr/>
            <p:nvPr/>
          </p:nvSpPr>
          <p:spPr>
            <a:xfrm flipH="false" flipV="false" rot="5400000">
              <a:off x="-3131141" y="3131141"/>
              <a:ext cx="12631742" cy="6369461"/>
            </a:xfrm>
            <a:custGeom>
              <a:avLst/>
              <a:gdLst/>
              <a:ahLst/>
              <a:cxnLst/>
              <a:rect r="r" b="b" t="t" l="l"/>
              <a:pathLst>
                <a:path h="6369461" w="12631742">
                  <a:moveTo>
                    <a:pt x="0" y="0"/>
                  </a:moveTo>
                  <a:lnTo>
                    <a:pt x="12631743" y="0"/>
                  </a:lnTo>
                  <a:lnTo>
                    <a:pt x="12631743" y="6369461"/>
                  </a:lnTo>
                  <a:lnTo>
                    <a:pt x="0" y="63694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-196549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5400000">
              <a:off x="12519056" y="2017966"/>
              <a:ext cx="12631742" cy="8621210"/>
            </a:xfrm>
            <a:custGeom>
              <a:avLst/>
              <a:gdLst/>
              <a:ahLst/>
              <a:cxnLst/>
              <a:rect r="r" b="b" t="t" l="l"/>
              <a:pathLst>
                <a:path h="8621210" w="12631742">
                  <a:moveTo>
                    <a:pt x="0" y="0"/>
                  </a:moveTo>
                  <a:lnTo>
                    <a:pt x="12631742" y="0"/>
                  </a:lnTo>
                  <a:lnTo>
                    <a:pt x="12631742" y="8621210"/>
                  </a:lnTo>
                  <a:lnTo>
                    <a:pt x="0" y="86212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-119094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-5400000">
              <a:off x="4375493" y="1796505"/>
              <a:ext cx="12631742" cy="9064133"/>
            </a:xfrm>
            <a:custGeom>
              <a:avLst/>
              <a:gdLst/>
              <a:ahLst/>
              <a:cxnLst/>
              <a:rect r="r" b="b" t="t" l="l"/>
              <a:pathLst>
                <a:path h="9064133" w="12631742">
                  <a:moveTo>
                    <a:pt x="0" y="0"/>
                  </a:moveTo>
                  <a:lnTo>
                    <a:pt x="12631742" y="0"/>
                  </a:lnTo>
                  <a:lnTo>
                    <a:pt x="12631742" y="9064133"/>
                  </a:lnTo>
                  <a:lnTo>
                    <a:pt x="0" y="90641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-43257" r="0" b="-65131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2065884" y="1918176"/>
            <a:ext cx="5524100" cy="6450648"/>
          </a:xfrm>
          <a:custGeom>
            <a:avLst/>
            <a:gdLst/>
            <a:ahLst/>
            <a:cxnLst/>
            <a:rect r="r" b="b" t="t" l="l"/>
            <a:pathLst>
              <a:path h="6450648" w="5524100">
                <a:moveTo>
                  <a:pt x="0" y="0"/>
                </a:moveTo>
                <a:lnTo>
                  <a:pt x="5524100" y="0"/>
                </a:lnTo>
                <a:lnTo>
                  <a:pt x="5524100" y="6450648"/>
                </a:lnTo>
                <a:lnTo>
                  <a:pt x="0" y="64506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576661" y="2394339"/>
            <a:ext cx="7956048" cy="5765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63"/>
              </a:lnSpc>
              <a:spcBef>
                <a:spcPct val="0"/>
              </a:spcBef>
            </a:pPr>
            <a:r>
              <a:rPr lang="en-US" b="true" sz="8188" spc="8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INTERFAZ Y ESTRUCTURA</a:t>
            </a:r>
            <a:r>
              <a:rPr lang="en-US" b="true" sz="8188" spc="8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DEL PROYECTO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028" r="0" b="-8202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5029200" y="-1009472"/>
            <a:ext cx="8229600" cy="12305944"/>
          </a:xfrm>
          <a:custGeom>
            <a:avLst/>
            <a:gdLst/>
            <a:ahLst/>
            <a:cxnLst/>
            <a:rect r="r" b="b" t="t" l="l"/>
            <a:pathLst>
              <a:path h="12305944" w="8229600">
                <a:moveTo>
                  <a:pt x="0" y="0"/>
                </a:moveTo>
                <a:lnTo>
                  <a:pt x="8229600" y="0"/>
                </a:lnTo>
                <a:lnTo>
                  <a:pt x="8229600" y="12305944"/>
                </a:lnTo>
                <a:lnTo>
                  <a:pt x="0" y="123059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467984" y="3319146"/>
            <a:ext cx="9352032" cy="3658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48"/>
              </a:lnSpc>
            </a:pPr>
            <a:r>
              <a:rPr lang="en-US" b="true" sz="8107" spc="8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GOOGLE MAPS</a:t>
            </a:r>
          </a:p>
          <a:p>
            <a:pPr algn="ctr">
              <a:lnSpc>
                <a:spcPts val="9648"/>
              </a:lnSpc>
            </a:pPr>
            <a:r>
              <a:rPr lang="en-US" b="true" sz="8107" spc="8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&amp;</a:t>
            </a:r>
          </a:p>
          <a:p>
            <a:pPr algn="ctr">
              <a:lnSpc>
                <a:spcPts val="9648"/>
              </a:lnSpc>
            </a:pPr>
            <a:r>
              <a:rPr lang="en-US" b="true" sz="8107" spc="8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MAPP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DAGRT5FBkx4</dc:identifier>
  <dcterms:modified xsi:type="dcterms:W3CDTF">2011-08-01T06:04:30Z</dcterms:modified>
  <cp:revision>1</cp:revision>
  <dc:title>Presentación Proyecto Historia de la Literatura Vintage Beige y Marrón</dc:title>
</cp:coreProperties>
</file>

<file path=docProps/thumbnail.jpeg>
</file>